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952500" y="9245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952500" y="5765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14989317" y="6339647"/>
            <a:ext cx="1" cy="231012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990600" y="8420100"/>
            <a:ext cx="223901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sz="4200" i="1"/>
            </a:lvl1pPr>
          </a:lstStyle>
          <a:p>
            <a:r>
              <a:t>–Johnny Appleseed</a:t>
            </a:r>
          </a:p>
        </p:txBody>
      </p:sp>
      <p:sp>
        <p:nvSpPr>
          <p:cNvPr id="112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74900" y="60007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lack and white photo looking up at the suspension cables of a bridge with clouds in the background"/>
          <p:cNvSpPr>
            <a:spLocks noGrp="1"/>
          </p:cNvSpPr>
          <p:nvPr>
            <p:ph type="pic" idx="21"/>
          </p:nvPr>
        </p:nvSpPr>
        <p:spPr>
          <a:xfrm>
            <a:off x="0" y="-2654300"/>
            <a:ext cx="24384000" cy="17153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952500" y="9321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31" name="Black and white photo of the Zeeland Bridge in the Netherlands"/>
          <p:cNvSpPr>
            <a:spLocks noGrp="1"/>
          </p:cNvSpPr>
          <p:nvPr>
            <p:ph type="pic" idx="22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952500" y="6858000"/>
            <a:ext cx="106432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952500" y="3898900"/>
            <a:ext cx="106430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3124200"/>
            <a:ext cx="106426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52" name="Black and white photo of the underside of a bridge going over a river and against the sky "/>
          <p:cNvSpPr>
            <a:spLocks noGrp="1"/>
          </p:cNvSpPr>
          <p:nvPr>
            <p:ph type="pic" idx="22"/>
          </p:nvPr>
        </p:nvSpPr>
        <p:spPr>
          <a:xfrm>
            <a:off x="12534900" y="-1651000"/>
            <a:ext cx="10799069" cy="15824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</p:spPr>
        <p:txBody>
          <a:bodyPr/>
          <a:lstStyle>
            <a:lvl1pPr algn="l">
              <a:defRPr sz="78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" name="Black and white photo of the underside of a bridge going over a river and against the sky "/>
          <p:cNvSpPr>
            <a:spLocks noGrp="1"/>
          </p:cNvSpPr>
          <p:nvPr>
            <p:ph type="pic" idx="21"/>
          </p:nvPr>
        </p:nvSpPr>
        <p:spPr>
          <a:xfrm>
            <a:off x="12636500" y="-2413000"/>
            <a:ext cx="11024412" cy="161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Black and white photo looking up at the suspension cables of a bridge with clouds in the background"/>
          <p:cNvSpPr>
            <a:spLocks noGrp="1"/>
          </p:cNvSpPr>
          <p:nvPr>
            <p:ph type="pic" sz="half" idx="21"/>
          </p:nvPr>
        </p:nvSpPr>
        <p:spPr>
          <a:xfrm>
            <a:off x="12232231" y="6024722"/>
            <a:ext cx="11497993" cy="808851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Black and white photo of the Zeeland Bridge in the Netherlands"/>
          <p:cNvSpPr>
            <a:spLocks noGrp="1"/>
          </p:cNvSpPr>
          <p:nvPr>
            <p:ph type="pic" sz="half" idx="22"/>
          </p:nvPr>
        </p:nvSpPr>
        <p:spPr>
          <a:xfrm>
            <a:off x="12349986" y="635000"/>
            <a:ext cx="11226801" cy="6807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Black and white photo of the underside of a bridge going over a river and against the sky "/>
          <p:cNvSpPr>
            <a:spLocks noGrp="1"/>
          </p:cNvSpPr>
          <p:nvPr>
            <p:ph type="pic" idx="23"/>
          </p:nvPr>
        </p:nvSpPr>
        <p:spPr>
          <a:xfrm>
            <a:off x="730989" y="-2438400"/>
            <a:ext cx="11050413" cy="1619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952500" y="30607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100" y="130175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1219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828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2438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30480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3657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4267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4876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5486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localhost:8889/view/Documents/BC%233/Project%204/nyc_taxi_trips_map_with_legend-EXPERIMENT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etting pl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places</a:t>
            </a:r>
          </a:p>
        </p:txBody>
      </p:sp>
      <p:sp>
        <p:nvSpPr>
          <p:cNvPr id="138" name="Taxi rides in…"/>
          <p:cNvSpPr txBox="1"/>
          <p:nvPr/>
        </p:nvSpPr>
        <p:spPr>
          <a:xfrm>
            <a:off x="14182650" y="10007327"/>
            <a:ext cx="10649100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100"/>
            </a:pPr>
            <a:r>
              <a:t>Taxi rides in </a:t>
            </a:r>
          </a:p>
          <a:p>
            <a:pPr>
              <a:defRPr sz="6100"/>
            </a:pPr>
            <a:r>
              <a:t>New York City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01" y="982295"/>
            <a:ext cx="12939698" cy="7281010"/>
          </a:xfrm>
          <a:prstGeom prst="rect">
            <a:avLst/>
          </a:prstGeom>
          <a:ln w="12700">
            <a:miter lim="400000"/>
          </a:ln>
          <a:effectLst>
            <a:outerShdw blurRad="266700" dir="5400000" rotWithShape="0">
              <a:srgbClr val="000000">
                <a:alpha val="82985"/>
              </a:srgbClr>
            </a:outerShdw>
          </a:effectLst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7563" y="2071520"/>
            <a:ext cx="8399275" cy="5102560"/>
          </a:xfrm>
          <a:prstGeom prst="rect">
            <a:avLst/>
          </a:prstGeom>
          <a:ln w="12700">
            <a:miter lim="400000"/>
          </a:ln>
          <a:effectLst>
            <a:outerShdw blurRad="266700" dir="5400000" rotWithShape="0">
              <a:srgbClr val="000000">
                <a:alpha val="82985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earnings and improv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Learnings and improvements</a:t>
            </a:r>
          </a:p>
        </p:txBody>
      </p:sp>
      <p:sp>
        <p:nvSpPr>
          <p:cNvPr id="176" name="Forced me to quickly learn the workflow…"/>
          <p:cNvSpPr txBox="1">
            <a:spLocks noGrp="1"/>
          </p:cNvSpPr>
          <p:nvPr>
            <p:ph type="body" sz="half" idx="1"/>
          </p:nvPr>
        </p:nvSpPr>
        <p:spPr>
          <a:xfrm>
            <a:off x="958850" y="3797300"/>
            <a:ext cx="10909300" cy="89281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Learned the workflow quickly</a:t>
            </a:r>
            <a:endParaRPr dirty="0"/>
          </a:p>
          <a:p>
            <a:r>
              <a:rPr lang="en-US" dirty="0"/>
              <a:t>More experimentation with the clustering could have led to other insights</a:t>
            </a:r>
            <a:endParaRPr dirty="0"/>
          </a:p>
          <a:p>
            <a:r>
              <a:rPr lang="en-US" dirty="0"/>
              <a:t>Airport trips can be examined closer (to airport vs from airport for example)</a:t>
            </a:r>
            <a:endParaRPr dirty="0"/>
          </a:p>
        </p:txBody>
      </p:sp>
      <p:pic>
        <p:nvPicPr>
          <p:cNvPr id="177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044" y="3786085"/>
            <a:ext cx="10923912" cy="8950530"/>
          </a:xfrm>
          <a:prstGeom prst="rect">
            <a:avLst/>
          </a:prstGeom>
          <a:effectLst>
            <a:outerShdw blurRad="1270000" dist="162453" dir="5400000" rotWithShape="0">
              <a:srgbClr val="000000">
                <a:alpha val="91703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val"/>
          <p:cNvSpPr/>
          <p:nvPr/>
        </p:nvSpPr>
        <p:spPr>
          <a:xfrm>
            <a:off x="3294207" y="3702043"/>
            <a:ext cx="5129672" cy="510785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43" name="Oval"/>
          <p:cNvSpPr/>
          <p:nvPr/>
        </p:nvSpPr>
        <p:spPr>
          <a:xfrm>
            <a:off x="15960121" y="3702043"/>
            <a:ext cx="5129670" cy="510785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44" name="Shorter Trips…"/>
          <p:cNvSpPr txBox="1"/>
          <p:nvPr/>
        </p:nvSpPr>
        <p:spPr>
          <a:xfrm>
            <a:off x="2999264" y="9539897"/>
            <a:ext cx="5719559" cy="22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700"/>
            </a:pPr>
            <a:r>
              <a:rPr dirty="0"/>
              <a:t>Shorter Trips</a:t>
            </a:r>
          </a:p>
          <a:p>
            <a:pPr>
              <a:defRPr sz="5200"/>
            </a:pPr>
            <a:r>
              <a:rPr dirty="0"/>
              <a:t>(inner city)</a:t>
            </a:r>
          </a:p>
        </p:txBody>
      </p:sp>
      <p:sp>
        <p:nvSpPr>
          <p:cNvPr id="145" name="Longer Trips…"/>
          <p:cNvSpPr txBox="1"/>
          <p:nvPr/>
        </p:nvSpPr>
        <p:spPr>
          <a:xfrm>
            <a:off x="15960123" y="9539896"/>
            <a:ext cx="5642205" cy="22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700"/>
            </a:pPr>
            <a:r>
              <a:rPr dirty="0"/>
              <a:t>Longer Trips</a:t>
            </a:r>
          </a:p>
          <a:p>
            <a:pPr>
              <a:defRPr sz="5200"/>
            </a:pPr>
            <a:r>
              <a:rPr dirty="0"/>
              <a:t>(airport)</a:t>
            </a:r>
          </a:p>
        </p:txBody>
      </p:sp>
      <p:sp>
        <p:nvSpPr>
          <p:cNvPr id="2" name="Shorter Trips…">
            <a:extLst>
              <a:ext uri="{FF2B5EF4-FFF2-40B4-BE49-F238E27FC236}">
                <a16:creationId xmlns:a16="http://schemas.microsoft.com/office/drawing/2014/main" id="{33DAF33B-5AE4-0300-F3A9-6C9D2D6A7891}"/>
              </a:ext>
            </a:extLst>
          </p:cNvPr>
          <p:cNvSpPr txBox="1"/>
          <p:nvPr/>
        </p:nvSpPr>
        <p:spPr>
          <a:xfrm>
            <a:off x="3632765" y="640670"/>
            <a:ext cx="17118469" cy="1287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700"/>
            </a:pPr>
            <a:r>
              <a:rPr lang="en-US" dirty="0"/>
              <a:t>K-means clustering identified 2 groups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79075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averagetripdist.png" descr="averagetripd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77" y="308406"/>
            <a:ext cx="21764246" cy="13099188"/>
          </a:xfrm>
          <a:prstGeom prst="rect">
            <a:avLst/>
          </a:prstGeom>
          <a:effectLst>
            <a:outerShdw blurRad="1270000" dist="162453" dir="5400000" rotWithShape="0">
              <a:srgbClr val="321512"/>
            </a:outerShdw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avg_fare_amount_2.png" descr="avg_fare_amount_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8" y="3254026"/>
            <a:ext cx="11945512" cy="7207948"/>
          </a:xfrm>
          <a:prstGeom prst="rect">
            <a:avLst/>
          </a:prstGeom>
          <a:effectLst>
            <a:outerShdw blurRad="1130300" dist="247819" dir="5400000" rotWithShape="0">
              <a:srgbClr val="390D02">
                <a:alpha val="82985"/>
              </a:srgbClr>
            </a:outerShdw>
          </a:effectLst>
        </p:spPr>
      </p:pic>
      <p:pic>
        <p:nvPicPr>
          <p:cNvPr id="150" name="AvgTipAmount2.png" descr="AvgTipAmount2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580" y="3254026"/>
            <a:ext cx="11945511" cy="7207948"/>
          </a:xfrm>
          <a:prstGeom prst="rect">
            <a:avLst/>
          </a:prstGeom>
          <a:effectLst>
            <a:outerShdw blurRad="1130300" dist="247819" dir="5400000" rotWithShape="0">
              <a:srgbClr val="390D02">
                <a:alpha val="82985"/>
              </a:srgbClr>
            </a:outerShdw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Oval"/>
          <p:cNvSpPr/>
          <p:nvPr/>
        </p:nvSpPr>
        <p:spPr>
          <a:xfrm>
            <a:off x="3229675" y="8389959"/>
            <a:ext cx="831471" cy="83354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53" name="Oval"/>
          <p:cNvSpPr/>
          <p:nvPr/>
        </p:nvSpPr>
        <p:spPr>
          <a:xfrm>
            <a:off x="8589283" y="11335529"/>
            <a:ext cx="831470" cy="83354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54" name="Oval"/>
          <p:cNvSpPr/>
          <p:nvPr/>
        </p:nvSpPr>
        <p:spPr>
          <a:xfrm>
            <a:off x="15914103" y="8389959"/>
            <a:ext cx="831470" cy="833546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55" name="Oval"/>
          <p:cNvSpPr/>
          <p:nvPr/>
        </p:nvSpPr>
        <p:spPr>
          <a:xfrm>
            <a:off x="20432120" y="11335529"/>
            <a:ext cx="831470" cy="833546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16649285" y="9007396"/>
            <a:ext cx="3855852" cy="2571405"/>
          </a:xfrm>
          <a:prstGeom prst="line">
            <a:avLst/>
          </a:prstGeom>
          <a:ln w="101600">
            <a:solidFill>
              <a:srgbClr val="0D1AA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  <a:endParaRPr/>
          </a:p>
        </p:txBody>
      </p:sp>
      <p:sp>
        <p:nvSpPr>
          <p:cNvPr id="157" name="Line"/>
          <p:cNvSpPr/>
          <p:nvPr/>
        </p:nvSpPr>
        <p:spPr>
          <a:xfrm>
            <a:off x="3997385" y="9007397"/>
            <a:ext cx="4709123" cy="2571404"/>
          </a:xfrm>
          <a:prstGeom prst="line">
            <a:avLst/>
          </a:prstGeom>
          <a:ln w="101600">
            <a:solidFill>
              <a:srgbClr val="AD00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  <a:endParaRPr/>
          </a:p>
        </p:txBody>
      </p:sp>
      <p:sp>
        <p:nvSpPr>
          <p:cNvPr id="158" name="Longer Trips"/>
          <p:cNvSpPr txBox="1"/>
          <p:nvPr/>
        </p:nvSpPr>
        <p:spPr>
          <a:xfrm>
            <a:off x="2782551" y="11269701"/>
            <a:ext cx="384743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rPr dirty="0"/>
              <a:t>Longer Trips</a:t>
            </a:r>
          </a:p>
        </p:txBody>
      </p:sp>
      <p:sp>
        <p:nvSpPr>
          <p:cNvPr id="159" name="Shorter Trips"/>
          <p:cNvSpPr txBox="1"/>
          <p:nvPr/>
        </p:nvSpPr>
        <p:spPr>
          <a:xfrm>
            <a:off x="15197241" y="11269701"/>
            <a:ext cx="389967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t>Shorter Trips</a:t>
            </a:r>
          </a:p>
        </p:txBody>
      </p:sp>
      <p:sp>
        <p:nvSpPr>
          <p:cNvPr id="160" name="Are there any geographical patterns?"/>
          <p:cNvSpPr txBox="1"/>
          <p:nvPr/>
        </p:nvSpPr>
        <p:spPr>
          <a:xfrm>
            <a:off x="12140672" y="1314178"/>
            <a:ext cx="1026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u="sng">
                <a:hlinkClick r:id="rId4"/>
              </a:defRPr>
            </a:lvl1pPr>
          </a:lstStyle>
          <a:p>
            <a:pPr>
              <a:defRPr u="none"/>
            </a:pPr>
            <a:endParaRPr lang="en-US" u="sng" dirty="0">
              <a:hlinkClick r:id="rId4"/>
            </a:endParaRPr>
          </a:p>
        </p:txBody>
      </p:sp>
      <p:sp>
        <p:nvSpPr>
          <p:cNvPr id="2" name="Longer Trips">
            <a:extLst>
              <a:ext uri="{FF2B5EF4-FFF2-40B4-BE49-F238E27FC236}">
                <a16:creationId xmlns:a16="http://schemas.microsoft.com/office/drawing/2014/main" id="{B46E8AA8-FE53-4CED-CA47-91527744C414}"/>
              </a:ext>
            </a:extLst>
          </p:cNvPr>
          <p:cNvSpPr txBox="1"/>
          <p:nvPr/>
        </p:nvSpPr>
        <p:spPr>
          <a:xfrm>
            <a:off x="5892231" y="1314178"/>
            <a:ext cx="1270219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rPr lang="en-US" sz="6000" dirty="0"/>
              <a:t>Are there any geographical patterns?</a:t>
            </a:r>
            <a:endParaRPr sz="60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35" y="52031"/>
            <a:ext cx="16080330" cy="13611938"/>
          </a:xfrm>
          <a:prstGeom prst="rect">
            <a:avLst/>
          </a:prstGeom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othclustpercentagehours.png" descr="bothclustpercentagehours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5" y="942862"/>
            <a:ext cx="23558950" cy="11830276"/>
          </a:xfrm>
          <a:prstGeom prst="rect">
            <a:avLst/>
          </a:prstGeom>
          <a:effectLst>
            <a:outerShdw blurRad="1270000" dist="162453" dir="5400000" rotWithShape="0">
              <a:srgbClr val="321512"/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epiepie.png" descr="piepiep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010" y="2233860"/>
            <a:ext cx="11911030" cy="1191103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93.6%"/>
          <p:cNvSpPr txBox="1"/>
          <p:nvPr/>
        </p:nvSpPr>
        <p:spPr>
          <a:xfrm>
            <a:off x="8383698" y="11143048"/>
            <a:ext cx="241667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dirty="0"/>
              <a:t>93.6%</a:t>
            </a:r>
          </a:p>
        </p:txBody>
      </p:sp>
      <p:sp>
        <p:nvSpPr>
          <p:cNvPr id="168" name="6.4%"/>
          <p:cNvSpPr txBox="1"/>
          <p:nvPr/>
        </p:nvSpPr>
        <p:spPr>
          <a:xfrm>
            <a:off x="15934569" y="2501721"/>
            <a:ext cx="197217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dirty="0"/>
              <a:t>6.4%</a:t>
            </a:r>
          </a:p>
        </p:txBody>
      </p:sp>
      <p:sp>
        <p:nvSpPr>
          <p:cNvPr id="169" name="Longer Trips"/>
          <p:cNvSpPr txBox="1"/>
          <p:nvPr/>
        </p:nvSpPr>
        <p:spPr>
          <a:xfrm>
            <a:off x="17001328" y="1231720"/>
            <a:ext cx="513966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dirty="0"/>
              <a:t>Longer Trips</a:t>
            </a:r>
          </a:p>
        </p:txBody>
      </p:sp>
      <p:sp>
        <p:nvSpPr>
          <p:cNvPr id="170" name="Shorter Trips"/>
          <p:cNvSpPr txBox="1"/>
          <p:nvPr/>
        </p:nvSpPr>
        <p:spPr>
          <a:xfrm>
            <a:off x="4382044" y="9626290"/>
            <a:ext cx="520999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dirty="0"/>
              <a:t>Shorter Trips</a:t>
            </a:r>
          </a:p>
        </p:txBody>
      </p:sp>
      <p:sp>
        <p:nvSpPr>
          <p:cNvPr id="2" name="Shorter Trips">
            <a:extLst>
              <a:ext uri="{FF2B5EF4-FFF2-40B4-BE49-F238E27FC236}">
                <a16:creationId xmlns:a16="http://schemas.microsoft.com/office/drawing/2014/main" id="{3228451F-8855-BB7F-F8E6-A91886423AF2}"/>
              </a:ext>
            </a:extLst>
          </p:cNvPr>
          <p:cNvSpPr txBox="1"/>
          <p:nvPr/>
        </p:nvSpPr>
        <p:spPr>
          <a:xfrm>
            <a:off x="1558686" y="470345"/>
            <a:ext cx="10417917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lang="en-US" dirty="0"/>
              <a:t>Distribution of datapoints</a:t>
            </a:r>
          </a:p>
          <a:p>
            <a:r>
              <a:rPr lang="en-US" dirty="0"/>
              <a:t>for both cluster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Conclusions</a:t>
            </a:r>
          </a:p>
        </p:txBody>
      </p:sp>
      <p:sp>
        <p:nvSpPr>
          <p:cNvPr id="173" name="Longer trips, higher tip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Longer trips, higher tips</a:t>
            </a:r>
          </a:p>
          <a:p>
            <a:r>
              <a:rPr dirty="0"/>
              <a:t>Many go to or from the airport at around 3 pm</a:t>
            </a:r>
            <a:br>
              <a:rPr dirty="0"/>
            </a:br>
            <a:r>
              <a:rPr dirty="0"/>
              <a:t>Many take short trips around 6 pm (</a:t>
            </a:r>
            <a:r>
              <a:rPr lang="en-US" dirty="0"/>
              <a:t>from work most likely</a:t>
            </a:r>
            <a:r>
              <a:rPr dirty="0"/>
              <a:t>)</a:t>
            </a:r>
          </a:p>
          <a:p>
            <a:r>
              <a:rPr dirty="0"/>
              <a:t>The majority of trips are short, begin and end on Manhattan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Custom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Bodoni SvtyTwo ITC TT-Book</vt:lpstr>
      <vt:lpstr>Helvetica</vt:lpstr>
      <vt:lpstr>Helvetica Neue</vt:lpstr>
      <vt:lpstr>Palatino</vt:lpstr>
      <vt:lpstr>Zapf Dingbats</vt:lpstr>
      <vt:lpstr>New_Template4</vt:lpstr>
      <vt:lpstr>Getting places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Learnings and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places</dc:title>
  <cp:lastModifiedBy>Axel Abrahamsson</cp:lastModifiedBy>
  <cp:revision>1</cp:revision>
  <dcterms:modified xsi:type="dcterms:W3CDTF">2023-10-12T21:52:01Z</dcterms:modified>
</cp:coreProperties>
</file>